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ublic Sans" charset="1" panose="00000000000000000000"/>
      <p:regular r:id="rId15"/>
    </p:embeddedFont>
    <p:embeddedFont>
      <p:font typeface="Public Sans Medium" charset="1" panose="00000000000000000000"/>
      <p:regular r:id="rId16"/>
    </p:embeddedFont>
    <p:embeddedFont>
      <p:font typeface="Public Sans Bold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2.pn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public.tableau.com/app/profile/archana.gowda/viz/FDI_DataScienceAnalysis/FDISummary?publish=yes" TargetMode="External" Type="http://schemas.openxmlformats.org/officeDocument/2006/relationships/hyperlink"/><Relationship Id="rId11" Target="https://public.tableau.com/app/profile/archana.gowda/viz/FDI_DataScienceAnalysis/FDISummary?publish=yes" TargetMode="External" Type="http://schemas.openxmlformats.org/officeDocument/2006/relationships/hyperlink"/><Relationship Id="rId12" Target="https://public.tableau.com/app/profile/archana.gowda/viz/FDI_DataScienceAnalysis/FDISummary?publish=yes" TargetMode="External" Type="http://schemas.openxmlformats.org/officeDocument/2006/relationships/hyperlink"/><Relationship Id="rId13" Target="https://public.tableau.com/app/profile/archana.gowda/viz/FDI_DataScienceAnalysis/FDISummary?publish=yes" TargetMode="External" Type="http://schemas.openxmlformats.org/officeDocument/2006/relationships/hyperlink"/><Relationship Id="rId14" Target="https://public.tableau.com/app/profile/archana.gowda/viz/FDI_DataScienceAnalysis/FDISummary?publish=yes" TargetMode="External" Type="http://schemas.openxmlformats.org/officeDocument/2006/relationships/hyperlink"/><Relationship Id="rId15" Target="https://public.tableau.com/app/profile/archana.gowda/viz/FDI_DataScienceAnalysis/FDISummary?publish=yes" TargetMode="External" Type="http://schemas.openxmlformats.org/officeDocument/2006/relationships/hyperlink"/><Relationship Id="rId16" Target="https://public.tableau.com/app/profile/archana.gowda/viz/FDI_DataScienceAnalysis/FDISummary?publish=yes" TargetMode="External" Type="http://schemas.openxmlformats.org/officeDocument/2006/relationships/hyperlink"/><Relationship Id="rId17" Target="https://public.tableau.com/app/profile/archana.gowda/viz/FDI_DataScienceAnalysis/FDISummary?publish=yes" TargetMode="External" Type="http://schemas.openxmlformats.org/officeDocument/2006/relationships/hyperlink"/><Relationship Id="rId18" Target="https://public.tableau.com/app/profile/archana.gowda/viz/FDI_DataScienceAnalysis/FDISummary?publish=yes" TargetMode="External" Type="http://schemas.openxmlformats.org/officeDocument/2006/relationships/hyperlink"/><Relationship Id="rId2" Target="../media/image1.jpeg" Type="http://schemas.openxmlformats.org/officeDocument/2006/relationships/image"/><Relationship Id="rId3" Target="../media/image7.jpeg" Type="http://schemas.openxmlformats.org/officeDocument/2006/relationships/image"/><Relationship Id="rId4" Target="https://public.tableau.com/app/profile/archana.gowda/viz/FDI_DataScienceAnalysis/FDISummary?publish=yes" TargetMode="External" Type="http://schemas.openxmlformats.org/officeDocument/2006/relationships/hyperlink"/><Relationship Id="rId5" Target="https://public.tableau.com/app/profile/archana.gowda/viz/FDI_DataScienceAnalysis/FDISummary?publish=yes" TargetMode="External" Type="http://schemas.openxmlformats.org/officeDocument/2006/relationships/hyperlink"/><Relationship Id="rId6" Target="https://public.tableau.com/app/profile/archana.gowda/viz/FDI_DataScienceAnalysis/FDISummary?publish=yes" TargetMode="External" Type="http://schemas.openxmlformats.org/officeDocument/2006/relationships/hyperlink"/><Relationship Id="rId7" Target="https://public.tableau.com/app/profile/archana.gowda/viz/FDI_DataScienceAnalysis/FDISummary?publish=yes" TargetMode="External" Type="http://schemas.openxmlformats.org/officeDocument/2006/relationships/hyperlink"/><Relationship Id="rId8" Target="https://public.tableau.com/app/profile/archana.gowda/viz/FDI_DataScienceAnalysis/FDISummary?publish=yes" TargetMode="External" Type="http://schemas.openxmlformats.org/officeDocument/2006/relationships/hyperlink"/><Relationship Id="rId9" Target="https://public.tableau.com/app/profile/archana.gowda/viz/FDI_DataScienceAnalysis/FDISummary?publish=yes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01" r="-1828" b="-1630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33924" y="6971250"/>
            <a:ext cx="21755848" cy="4174349"/>
            <a:chOff x="0" y="0"/>
            <a:chExt cx="7796805" cy="14959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796805" cy="1495993"/>
            </a:xfrm>
            <a:custGeom>
              <a:avLst/>
              <a:gdLst/>
              <a:ahLst/>
              <a:cxnLst/>
              <a:rect r="r" b="b" t="t" l="l"/>
              <a:pathLst>
                <a:path h="1495993" w="7796805">
                  <a:moveTo>
                    <a:pt x="0" y="0"/>
                  </a:moveTo>
                  <a:lnTo>
                    <a:pt x="7796805" y="0"/>
                  </a:lnTo>
                  <a:lnTo>
                    <a:pt x="7796805" y="1495993"/>
                  </a:lnTo>
                  <a:lnTo>
                    <a:pt x="0" y="1495993"/>
                  </a:ln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7796805" cy="1524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908245" y="5376693"/>
            <a:ext cx="20104489" cy="5523017"/>
          </a:xfrm>
          <a:custGeom>
            <a:avLst/>
            <a:gdLst/>
            <a:ahLst/>
            <a:cxnLst/>
            <a:rect r="r" b="b" t="t" l="l"/>
            <a:pathLst>
              <a:path h="5523017" w="20104489">
                <a:moveTo>
                  <a:pt x="0" y="0"/>
                </a:moveTo>
                <a:lnTo>
                  <a:pt x="20104490" y="0"/>
                </a:lnTo>
                <a:lnTo>
                  <a:pt x="20104490" y="5523017"/>
                </a:lnTo>
                <a:lnTo>
                  <a:pt x="0" y="5523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4363" r="-9035" b="-20568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71423" y="1042489"/>
            <a:ext cx="14742979" cy="31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20"/>
              </a:lnSpc>
            </a:pPr>
            <a:r>
              <a:rPr lang="en-US" sz="12625" spc="-1035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 Foreign Direct Investment Analytics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235953" y="5929514"/>
            <a:ext cx="3529971" cy="880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4174" spc="-342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Presented by</a:t>
            </a:r>
          </a:p>
          <a:p>
            <a:pPr algn="ctr" marL="0" indent="0" lvl="0">
              <a:lnSpc>
                <a:spcPts val="3214"/>
              </a:lnSpc>
              <a:spcBef>
                <a:spcPct val="0"/>
              </a:spcBef>
            </a:pPr>
            <a:r>
              <a:rPr lang="en-US" sz="4174" spc="-342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Archana G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914402" y="3224371"/>
            <a:ext cx="1703043" cy="2771224"/>
          </a:xfrm>
          <a:custGeom>
            <a:avLst/>
            <a:gdLst/>
            <a:ahLst/>
            <a:cxnLst/>
            <a:rect r="r" b="b" t="t" l="l"/>
            <a:pathLst>
              <a:path h="2771224" w="1703043">
                <a:moveTo>
                  <a:pt x="0" y="0"/>
                </a:moveTo>
                <a:lnTo>
                  <a:pt x="1703043" y="0"/>
                </a:lnTo>
                <a:lnTo>
                  <a:pt x="1703043" y="2771224"/>
                </a:lnTo>
                <a:lnTo>
                  <a:pt x="0" y="2771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7392287">
            <a:off x="-1104276" y="-395603"/>
            <a:ext cx="3383874" cy="2848607"/>
          </a:xfrm>
          <a:custGeom>
            <a:avLst/>
            <a:gdLst/>
            <a:ahLst/>
            <a:cxnLst/>
            <a:rect r="r" b="b" t="t" l="l"/>
            <a:pathLst>
              <a:path h="2848607" w="3383874">
                <a:moveTo>
                  <a:pt x="0" y="0"/>
                </a:moveTo>
                <a:lnTo>
                  <a:pt x="3383875" y="0"/>
                </a:lnTo>
                <a:lnTo>
                  <a:pt x="3383875" y="2848606"/>
                </a:lnTo>
                <a:lnTo>
                  <a:pt x="0" y="2848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01" r="-1828" b="-1630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46196" y="1351924"/>
            <a:ext cx="14395608" cy="7583153"/>
            <a:chOff x="0" y="0"/>
            <a:chExt cx="3791436" cy="199720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91436" cy="1997209"/>
            </a:xfrm>
            <a:custGeom>
              <a:avLst/>
              <a:gdLst/>
              <a:ahLst/>
              <a:cxnLst/>
              <a:rect r="r" b="b" t="t" l="l"/>
              <a:pathLst>
                <a:path h="1997209" w="3791436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830412" y="2320416"/>
            <a:ext cx="10627176" cy="1097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  <a:ea typeface="Public Sans"/>
                <a:cs typeface="Public Sans"/>
                <a:sym typeface="Public Sans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80767" y="4181760"/>
            <a:ext cx="9926465" cy="266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99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699"/>
              </a:lnSpc>
              <a:spcBef>
                <a:spcPct val="0"/>
              </a:spcBef>
            </a:pPr>
            <a:r>
              <a:rPr lang="en-US" sz="1999" spc="119" u="none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 Investment is a game of understanding historic data of investment objects under different events but it is still a game of chances to minimize the risk we apply analytics to find the equilibrium investment. To understand the Foreign direct investment in India for the last 17 years from 2000-01 to 2016-17. This dataset contains sector and financial year-wise data of FDI in India Sector-wise investment analysis Year-wise investment analysis.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01" r="-1828" b="-1630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99642" y="2994660"/>
            <a:ext cx="8229159" cy="2125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Details of Data</a:t>
            </a:r>
          </a:p>
          <a:p>
            <a:pPr algn="l">
              <a:lnSpc>
                <a:spcPts val="815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0261239" y="1170261"/>
            <a:ext cx="6998061" cy="2561528"/>
            <a:chOff x="0" y="0"/>
            <a:chExt cx="2342659" cy="8574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42659" cy="857492"/>
            </a:xfrm>
            <a:custGeom>
              <a:avLst/>
              <a:gdLst/>
              <a:ahLst/>
              <a:cxnLst/>
              <a:rect r="r" b="b" t="t" l="l"/>
              <a:pathLst>
                <a:path h="857492" w="2342659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767897" y="1966203"/>
            <a:ext cx="5945088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9000" spc="-738">
                <a:solidFill>
                  <a:srgbClr val="F1F0EC"/>
                </a:solidFill>
                <a:latin typeface="Public Sans"/>
                <a:ea typeface="Public Sans"/>
                <a:cs typeface="Public Sans"/>
                <a:sym typeface="Public Sans"/>
              </a:rPr>
              <a:t>01.  Sector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261239" y="3862348"/>
            <a:ext cx="6998061" cy="2561528"/>
            <a:chOff x="0" y="0"/>
            <a:chExt cx="2342659" cy="85749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42659" cy="857492"/>
            </a:xfrm>
            <a:custGeom>
              <a:avLst/>
              <a:gdLst/>
              <a:ahLst/>
              <a:cxnLst/>
              <a:rect r="r" b="b" t="t" l="l"/>
              <a:pathLst>
                <a:path h="857492" w="2342659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767897" y="4635817"/>
            <a:ext cx="5945088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9000" spc="-738">
                <a:solidFill>
                  <a:srgbClr val="F1F0EC"/>
                </a:solidFill>
                <a:latin typeface="Public Sans"/>
                <a:ea typeface="Public Sans"/>
                <a:cs typeface="Public Sans"/>
                <a:sym typeface="Public Sans"/>
              </a:rPr>
              <a:t>02.  Year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01" r="-1828" b="-1630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72431" y="-820604"/>
            <a:ext cx="8377052" cy="11928208"/>
          </a:xfrm>
          <a:custGeom>
            <a:avLst/>
            <a:gdLst/>
            <a:ahLst/>
            <a:cxnLst/>
            <a:rect r="r" b="b" t="t" l="l"/>
            <a:pathLst>
              <a:path h="11928208" w="8377052">
                <a:moveTo>
                  <a:pt x="0" y="0"/>
                </a:moveTo>
                <a:lnTo>
                  <a:pt x="8377051" y="0"/>
                </a:lnTo>
                <a:lnTo>
                  <a:pt x="8377051" y="11928208"/>
                </a:lnTo>
                <a:lnTo>
                  <a:pt x="0" y="11928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3730" t="0" r="-13373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766935" y="486827"/>
            <a:ext cx="10726293" cy="3028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39"/>
              </a:lnSpc>
            </a:pPr>
            <a:r>
              <a:rPr lang="en-US" sz="12124" spc="-994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Main KPIs</a:t>
            </a:r>
          </a:p>
          <a:p>
            <a:pPr algn="l">
              <a:lnSpc>
                <a:spcPts val="1163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766935" y="2117574"/>
            <a:ext cx="9939681" cy="7572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5875" indent="-322938" lvl="1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  <a:hlinkClick r:id="rId4" tooltip="https://public.tableau.com/app/profile/archana.gowda/viz/FDI_DataScienceAnalysis/FDISummary?publish=yes"/>
              </a:rPr>
              <a:t>Top 10 sectors with highest FDI value</a:t>
            </a:r>
          </a:p>
          <a:p>
            <a:pPr algn="l" marL="645875" indent="-322938" lvl="1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5" tooltip="https://public.tableau.com/app/profile/archana.gowda/viz/FDI_DataScienceAnalysis/FDISummary?publish=yes"/>
              </a:rPr>
              <a:t>Top 10 sectors with </a:t>
            </a:r>
            <a:r>
              <a:rPr lang="en-US" sz="2991" spc="179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6" tooltip="https://public.tableau.com/app/profile/archana.gowda/viz/FDI_DataScienceAnalysis/FDISummary?publish=yes"/>
              </a:rPr>
              <a:t>lowest</a:t>
            </a: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7" tooltip="https://public.tableau.com/app/profile/archana.gowda/viz/FDI_DataScienceAnalysis/FDISummary?publish=yes"/>
              </a:rPr>
              <a:t> FDI value</a:t>
            </a:r>
          </a:p>
          <a:p>
            <a:pPr algn="l" marL="645875" indent="-322938" lvl="1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8" tooltip="https://public.tableau.com/app/profile/archana.gowda/viz/FDI_DataScienceAnalysis/FDISummary?publish=yes"/>
              </a:rPr>
              <a:t>Most </a:t>
            </a:r>
            <a:r>
              <a:rPr lang="en-US" sz="2991" spc="179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9" tooltip="https://public.tableau.com/app/profile/archana.gowda/viz/FDI_DataScienceAnalysis/FDISummary?publish=yes"/>
              </a:rPr>
              <a:t>Variation</a:t>
            </a: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10" tooltip="https://public.tableau.com/app/profile/archana.gowda/viz/FDI_DataScienceAnalysis/FDISummary?publish=yes"/>
              </a:rPr>
              <a:t> in Sectors</a:t>
            </a:r>
          </a:p>
          <a:p>
            <a:pPr algn="l" marL="645875" indent="-322938" lvl="1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11" tooltip="https://public.tableau.com/app/profile/archana.gowda/viz/FDI_DataScienceAnalysis/FDISummary?publish=yes"/>
              </a:rPr>
              <a:t>Forecast</a:t>
            </a:r>
          </a:p>
          <a:p>
            <a:pPr algn="l" marL="645875" indent="-322938" lvl="1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12" tooltip="https://public.tableau.com/app/profile/archana.gowda/viz/FDI_DataScienceAnalysis/FDISummary?publish=yes"/>
              </a:rPr>
              <a:t>Proportion</a:t>
            </a:r>
          </a:p>
          <a:p>
            <a:pPr algn="l" marL="645875" indent="-322938" lvl="1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13" tooltip="https://public.tableau.com/app/profile/archana.gowda/viz/FDI_DataScienceAnalysis/FDISummary?publish=yes"/>
              </a:rPr>
              <a:t>Trend</a:t>
            </a: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14" tooltip="https://public.tableau.com/app/profile/archana.gowda/viz/FDI_DataScienceAnalysis/FDISummary?publish=yes"/>
              </a:rPr>
              <a:t> of Investments over the years</a:t>
            </a:r>
          </a:p>
          <a:p>
            <a:pPr algn="l" marL="645875" indent="-322938" lvl="1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15" tooltip="https://public.tableau.com/app/profile/archana.gowda/viz/FDI_DataScienceAnalysis/FDISummary?publish=yes"/>
              </a:rPr>
              <a:t>High growth/decline</a:t>
            </a: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16" tooltip="https://public.tableau.com/app/profile/archana.gowda/viz/FDI_DataScienceAnalysis/FDISummary?publish=yes"/>
              </a:rPr>
              <a:t> FDI in 5yrs</a:t>
            </a:r>
          </a:p>
          <a:p>
            <a:pPr algn="l" marL="645875" indent="-322938" lvl="1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17" tooltip="https://public.tableau.com/app/profile/archana.gowda/viz/FDI_DataScienceAnalysis/FDISummary?publish=yes"/>
              </a:rPr>
              <a:t>Groups/Sector comparison</a:t>
            </a:r>
          </a:p>
          <a:p>
            <a:pPr algn="l">
              <a:lnSpc>
                <a:spcPts val="4038"/>
              </a:lnSpc>
            </a:pPr>
          </a:p>
          <a:p>
            <a:pPr algn="l">
              <a:lnSpc>
                <a:spcPts val="4038"/>
              </a:lnSpc>
            </a:pPr>
          </a:p>
          <a:p>
            <a:pPr algn="l">
              <a:lnSpc>
                <a:spcPts val="4038"/>
              </a:lnSpc>
            </a:pPr>
          </a:p>
          <a:p>
            <a:pPr algn="l">
              <a:lnSpc>
                <a:spcPts val="4038"/>
              </a:lnSpc>
            </a:pPr>
            <a:r>
              <a:rPr lang="en-US" sz="2991" spc="179" u="sng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18" tooltip="https://public.tableau.com/app/profile/archana.gowda/viz/FDI_DataScienceAnalysis/FDISummary?publish=yes"/>
              </a:rPr>
              <a:t>Tableau link:  https://public.tableau.com/app/profile/archana.gowda/viz/FDI_DataScienceAnalysis/FDISummary?publish=yes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247534" y="-858580"/>
            <a:ext cx="314174" cy="12004159"/>
            <a:chOff x="0" y="0"/>
            <a:chExt cx="87993" cy="336208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7993" cy="3362084"/>
            </a:xfrm>
            <a:custGeom>
              <a:avLst/>
              <a:gdLst/>
              <a:ahLst/>
              <a:cxnLst/>
              <a:rect r="r" b="b" t="t" l="l"/>
              <a:pathLst>
                <a:path h="3362084" w="87993">
                  <a:moveTo>
                    <a:pt x="43996" y="0"/>
                  </a:moveTo>
                  <a:lnTo>
                    <a:pt x="43996" y="0"/>
                  </a:lnTo>
                  <a:cubicBezTo>
                    <a:pt x="68295" y="0"/>
                    <a:pt x="87993" y="19698"/>
                    <a:pt x="87993" y="43996"/>
                  </a:cubicBezTo>
                  <a:lnTo>
                    <a:pt x="87993" y="3318088"/>
                  </a:lnTo>
                  <a:cubicBezTo>
                    <a:pt x="87993" y="3342386"/>
                    <a:pt x="68295" y="3362084"/>
                    <a:pt x="43996" y="3362084"/>
                  </a:cubicBezTo>
                  <a:lnTo>
                    <a:pt x="43996" y="3362084"/>
                  </a:lnTo>
                  <a:cubicBezTo>
                    <a:pt x="19698" y="3362084"/>
                    <a:pt x="0" y="3342386"/>
                    <a:pt x="0" y="3318088"/>
                  </a:cubicBezTo>
                  <a:lnTo>
                    <a:pt x="0" y="43996"/>
                  </a:lnTo>
                  <a:cubicBezTo>
                    <a:pt x="0" y="19698"/>
                    <a:pt x="19698" y="0"/>
                    <a:pt x="43996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85725"/>
              <a:ext cx="87993" cy="32763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01" r="-1828" b="-1630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46196" y="1351924"/>
            <a:ext cx="14395608" cy="7583153"/>
            <a:chOff x="0" y="0"/>
            <a:chExt cx="3791436" cy="199720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91436" cy="1997209"/>
            </a:xfrm>
            <a:custGeom>
              <a:avLst/>
              <a:gdLst/>
              <a:ahLst/>
              <a:cxnLst/>
              <a:rect r="r" b="b" t="t" l="l"/>
              <a:pathLst>
                <a:path h="1997209" w="3791436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573878" y="4500956"/>
            <a:ext cx="10627176" cy="1097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  <a:ea typeface="Public Sans"/>
                <a:cs typeface="Public Sans"/>
                <a:sym typeface="Public Sans"/>
              </a:rPr>
              <a:t>My Design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01" r="-1828" b="-1630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2467" y="2330951"/>
            <a:ext cx="17703066" cy="5625097"/>
          </a:xfrm>
          <a:custGeom>
            <a:avLst/>
            <a:gdLst/>
            <a:ahLst/>
            <a:cxnLst/>
            <a:rect r="r" b="b" t="t" l="l"/>
            <a:pathLst>
              <a:path h="5625097" w="17703066">
                <a:moveTo>
                  <a:pt x="0" y="0"/>
                </a:moveTo>
                <a:lnTo>
                  <a:pt x="17703066" y="0"/>
                </a:lnTo>
                <a:lnTo>
                  <a:pt x="17703066" y="5625098"/>
                </a:lnTo>
                <a:lnTo>
                  <a:pt x="0" y="56250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01" r="-1828" b="-1630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3618" y="1618729"/>
            <a:ext cx="17283047" cy="6476926"/>
          </a:xfrm>
          <a:custGeom>
            <a:avLst/>
            <a:gdLst/>
            <a:ahLst/>
            <a:cxnLst/>
            <a:rect r="r" b="b" t="t" l="l"/>
            <a:pathLst>
              <a:path h="6476926" w="17283047">
                <a:moveTo>
                  <a:pt x="0" y="0"/>
                </a:moveTo>
                <a:lnTo>
                  <a:pt x="17283047" y="0"/>
                </a:lnTo>
                <a:lnTo>
                  <a:pt x="17283047" y="6476925"/>
                </a:lnTo>
                <a:lnTo>
                  <a:pt x="0" y="64769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01" r="-1828" b="-1630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5717" y="674619"/>
            <a:ext cx="17336565" cy="8937763"/>
          </a:xfrm>
          <a:custGeom>
            <a:avLst/>
            <a:gdLst/>
            <a:ahLst/>
            <a:cxnLst/>
            <a:rect r="r" b="b" t="t" l="l"/>
            <a:pathLst>
              <a:path h="8937763" w="17336565">
                <a:moveTo>
                  <a:pt x="0" y="0"/>
                </a:moveTo>
                <a:lnTo>
                  <a:pt x="17336566" y="0"/>
                </a:lnTo>
                <a:lnTo>
                  <a:pt x="17336566" y="8937762"/>
                </a:lnTo>
                <a:lnTo>
                  <a:pt x="0" y="8937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01" r="-1828" b="-1630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33924" y="6971250"/>
            <a:ext cx="21755848" cy="4174349"/>
            <a:chOff x="0" y="0"/>
            <a:chExt cx="7796805" cy="14959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796805" cy="1495993"/>
            </a:xfrm>
            <a:custGeom>
              <a:avLst/>
              <a:gdLst/>
              <a:ahLst/>
              <a:cxnLst/>
              <a:rect r="r" b="b" t="t" l="l"/>
              <a:pathLst>
                <a:path h="1495993" w="7796805">
                  <a:moveTo>
                    <a:pt x="0" y="0"/>
                  </a:moveTo>
                  <a:lnTo>
                    <a:pt x="7796805" y="0"/>
                  </a:lnTo>
                  <a:lnTo>
                    <a:pt x="7796805" y="1495993"/>
                  </a:lnTo>
                  <a:lnTo>
                    <a:pt x="0" y="1495993"/>
                  </a:ln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7796805" cy="1524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908245" y="5376693"/>
            <a:ext cx="20104489" cy="5523017"/>
          </a:xfrm>
          <a:custGeom>
            <a:avLst/>
            <a:gdLst/>
            <a:ahLst/>
            <a:cxnLst/>
            <a:rect r="r" b="b" t="t" l="l"/>
            <a:pathLst>
              <a:path h="5523017" w="20104489">
                <a:moveTo>
                  <a:pt x="0" y="0"/>
                </a:moveTo>
                <a:lnTo>
                  <a:pt x="20104490" y="0"/>
                </a:lnTo>
                <a:lnTo>
                  <a:pt x="20104490" y="5523017"/>
                </a:lnTo>
                <a:lnTo>
                  <a:pt x="0" y="5523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4363" r="-9035" b="-20568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58370" y="1148180"/>
            <a:ext cx="11093721" cy="3707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83"/>
              </a:lnSpc>
            </a:pPr>
            <a:r>
              <a:rPr lang="en-US" sz="15957" spc="-1308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Thank you very much!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6914402" y="3224371"/>
            <a:ext cx="1703043" cy="2771224"/>
          </a:xfrm>
          <a:custGeom>
            <a:avLst/>
            <a:gdLst/>
            <a:ahLst/>
            <a:cxnLst/>
            <a:rect r="r" b="b" t="t" l="l"/>
            <a:pathLst>
              <a:path h="2771224" w="1703043">
                <a:moveTo>
                  <a:pt x="0" y="0"/>
                </a:moveTo>
                <a:lnTo>
                  <a:pt x="1703043" y="0"/>
                </a:lnTo>
                <a:lnTo>
                  <a:pt x="1703043" y="2771224"/>
                </a:lnTo>
                <a:lnTo>
                  <a:pt x="0" y="2771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7392287">
            <a:off x="-1104276" y="-395603"/>
            <a:ext cx="3383874" cy="2848607"/>
          </a:xfrm>
          <a:custGeom>
            <a:avLst/>
            <a:gdLst/>
            <a:ahLst/>
            <a:cxnLst/>
            <a:rect r="r" b="b" t="t" l="l"/>
            <a:pathLst>
              <a:path h="2848607" w="3383874">
                <a:moveTo>
                  <a:pt x="0" y="0"/>
                </a:moveTo>
                <a:lnTo>
                  <a:pt x="3383875" y="0"/>
                </a:lnTo>
                <a:lnTo>
                  <a:pt x="3383875" y="2848606"/>
                </a:lnTo>
                <a:lnTo>
                  <a:pt x="0" y="2848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13452091" y="5666378"/>
            <a:ext cx="4835909" cy="1081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7"/>
              </a:lnSpc>
            </a:pPr>
            <a:r>
              <a:rPr lang="en-US" sz="2724" spc="-223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Presented by </a:t>
            </a:r>
          </a:p>
          <a:p>
            <a:pPr algn="l">
              <a:lnSpc>
                <a:spcPts val="2097"/>
              </a:lnSpc>
            </a:pPr>
            <a:r>
              <a:rPr lang="en-US" sz="2724" spc="-223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Archana G</a:t>
            </a:r>
          </a:p>
          <a:p>
            <a:pPr algn="l">
              <a:lnSpc>
                <a:spcPts val="2097"/>
              </a:lnSpc>
            </a:pPr>
            <a:r>
              <a:rPr lang="en-US" sz="2724" spc="-223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9108468992</a:t>
            </a:r>
          </a:p>
          <a:p>
            <a:pPr algn="l" marL="0" indent="0" lvl="0">
              <a:lnSpc>
                <a:spcPts val="2097"/>
              </a:lnSpc>
              <a:spcBef>
                <a:spcPct val="0"/>
              </a:spcBef>
            </a:pPr>
            <a:r>
              <a:rPr lang="en-US" sz="2724" spc="-223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archanagajendra22@gmail.com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DAGMVDNbHHo</dc:identifier>
  <dcterms:modified xsi:type="dcterms:W3CDTF">2011-08-01T06:04:30Z</dcterms:modified>
  <cp:revision>1</cp:revision>
  <dc:title>Amazon Sales Anal</dc:title>
</cp:coreProperties>
</file>

<file path=docProps/thumbnail.jpeg>
</file>